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96" r:id="rId5"/>
    <p:sldId id="297" r:id="rId6"/>
    <p:sldId id="301" r:id="rId7"/>
    <p:sldId id="299" r:id="rId8"/>
    <p:sldId id="300" r:id="rId9"/>
    <p:sldId id="288" r:id="rId10"/>
    <p:sldId id="292" r:id="rId11"/>
    <p:sldId id="278" r:id="rId12"/>
    <p:sldId id="281" r:id="rId13"/>
    <p:sldId id="272" r:id="rId14"/>
    <p:sldId id="282" r:id="rId15"/>
    <p:sldId id="293" r:id="rId16"/>
    <p:sldId id="294" r:id="rId17"/>
    <p:sldId id="279" r:id="rId18"/>
    <p:sldId id="263" r:id="rId19"/>
    <p:sldId id="260" r:id="rId20"/>
    <p:sldId id="264" r:id="rId21"/>
    <p:sldId id="274" r:id="rId22"/>
    <p:sldId id="298" r:id="rId23"/>
    <p:sldId id="286" r:id="rId24"/>
    <p:sldId id="280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673" autoAdjust="0"/>
    <p:restoredTop sz="99856" autoAdjust="0"/>
  </p:normalViewPr>
  <p:slideViewPr>
    <p:cSldViewPr>
      <p:cViewPr>
        <p:scale>
          <a:sx n="50" d="100"/>
          <a:sy n="50" d="100"/>
        </p:scale>
        <p:origin x="-2424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95F39-309E-43FD-A5FB-3E4FFC338FD0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CEEBE-7BDB-483A-AE7F-9C19CB080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3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CF15B-C92E-41FF-B8C9-6F26FD450526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E279D-D8DF-4176-AF4B-DD1E3D408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2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7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8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8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34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6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4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4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5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7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7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279D-D8DF-4176-AF4B-DD1E3D4089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WB-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095AA6">
              <a:alpha val="58824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-66675" y="-6350"/>
            <a:ext cx="9223375" cy="1682750"/>
          </a:xfrm>
          <a:prstGeom prst="rect">
            <a:avLst/>
          </a:prstGeom>
          <a:solidFill>
            <a:srgbClr val="B5CDE4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9525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2638" y="2886075"/>
            <a:ext cx="3733800" cy="922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>
                <a:cs typeface="Arial" pitchFamily="34" charset="0"/>
              </a:rPr>
              <a:t/>
            </a:r>
            <a:br>
              <a:rPr lang="en-US" altLang="en-US">
                <a:cs typeface="Arial" pitchFamily="34" charset="0"/>
              </a:rPr>
            </a:br>
            <a:r>
              <a:rPr lang="en-US" altLang="en-US">
                <a:cs typeface="Arial" pitchFamily="34" charset="0"/>
              </a:rPr>
              <a:t/>
            </a:r>
            <a:br>
              <a:rPr lang="en-US" altLang="en-US">
                <a:cs typeface="Arial" pitchFamily="34" charset="0"/>
              </a:rPr>
            </a:br>
            <a:endParaRPr lang="en-US" altLang="en-US">
              <a:cs typeface="Arial" pitchFamily="34" charset="0"/>
            </a:endParaRPr>
          </a:p>
        </p:txBody>
      </p:sp>
      <p:sp>
        <p:nvSpPr>
          <p:cNvPr id="8" name="Rectangle 13"/>
          <p:cNvSpPr/>
          <p:nvPr userDrawn="1"/>
        </p:nvSpPr>
        <p:spPr>
          <a:xfrm>
            <a:off x="-66675" y="2732088"/>
            <a:ext cx="9223375" cy="2746375"/>
          </a:xfrm>
          <a:prstGeom prst="rect">
            <a:avLst/>
          </a:prstGeom>
          <a:solidFill>
            <a:srgbClr val="B5CDE4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-66675" y="-6350"/>
            <a:ext cx="9223375" cy="1682750"/>
          </a:xfrm>
          <a:prstGeom prst="rect">
            <a:avLst/>
          </a:prstGeom>
          <a:solidFill>
            <a:srgbClr val="B5CDE4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-12700" y="0"/>
            <a:ext cx="9156700" cy="1447800"/>
          </a:xfrm>
          <a:prstGeom prst="rect">
            <a:avLst/>
          </a:prstGeom>
          <a:solidFill>
            <a:srgbClr val="095AA6">
              <a:alpha val="58824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9525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3124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662E-426A-4AA6-8420-B425DB05A97C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F6EF-1119-4424-8D0F-78213CFE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8387-3BC7-4A33-B9D2-1D885E1CF623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753D-CFCC-4A1A-88DF-40016A73B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22A1-D32C-44F7-BB31-A2C8B12E9D6A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F8CE-558D-404E-B602-8E0EFB14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0A5A-DCC5-4F11-B198-43D39C05D1CD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7C9E-2497-4D9F-B212-18785145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095AA6">
              <a:alpha val="58824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-66675" y="-6350"/>
            <a:ext cx="9223375" cy="1682750"/>
          </a:xfrm>
          <a:prstGeom prst="rect">
            <a:avLst/>
          </a:prstGeom>
          <a:solidFill>
            <a:srgbClr val="B5CDE4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9525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2638" y="2886075"/>
            <a:ext cx="3733800" cy="922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>
                <a:cs typeface="Arial" pitchFamily="34" charset="0"/>
              </a:rPr>
              <a:t/>
            </a:r>
            <a:br>
              <a:rPr lang="en-US" altLang="en-US">
                <a:cs typeface="Arial" pitchFamily="34" charset="0"/>
              </a:rPr>
            </a:br>
            <a:r>
              <a:rPr lang="en-US" altLang="en-US">
                <a:cs typeface="Arial" pitchFamily="34" charset="0"/>
              </a:rPr>
              <a:t/>
            </a:r>
            <a:br>
              <a:rPr lang="en-US" altLang="en-US">
                <a:cs typeface="Arial" pitchFamily="34" charset="0"/>
              </a:rPr>
            </a:br>
            <a:endParaRPr lang="en-US" altLang="en-US">
              <a:cs typeface="Arial" pitchFamily="34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-66675" y="2732088"/>
            <a:ext cx="9223375" cy="3211512"/>
          </a:xfrm>
          <a:prstGeom prst="rect">
            <a:avLst/>
          </a:prstGeom>
          <a:solidFill>
            <a:srgbClr val="B5CDE4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5D4A-59BF-43C2-8AD6-FD9C1E07A4A0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B391-AF34-4FA1-99EE-E1D670DAB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A064-917E-4658-B4A3-A1A451BC4553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3939-3775-43C8-9A33-4A7D64055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4E9A-B8B6-4135-A03C-B38441D7915B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C133-BC8D-4A15-84F9-70DDD9B0B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A40F-21FB-4E9C-B02E-942438A3CE12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F65C-6231-4AF4-B671-437F81A8B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F183-EE81-45DF-8F33-878002A53380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0D01-A5D7-4B20-A158-F157FCE88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1B3B-919D-48FF-BA0F-D184078E85CD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DED8-63F1-4DAB-B361-B952B7A98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6559-AD55-4010-8BDE-92E910811496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EA69-2747-4196-BE60-257D68D9B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095AA6">
              <a:alpha val="58824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28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951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B432A-3814-471B-80D6-19BF9C557047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A88380-A28E-4934-850B-DDC276298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79375" y="0"/>
            <a:ext cx="9223375" cy="1682750"/>
          </a:xfrm>
          <a:prstGeom prst="rect">
            <a:avLst/>
          </a:prstGeom>
          <a:solidFill>
            <a:srgbClr val="B5CDE4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33" name="Picture 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188" y="9525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82638" y="2886075"/>
            <a:ext cx="3733800" cy="922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>
                <a:cs typeface="Arial" pitchFamily="34" charset="0"/>
              </a:rPr>
              <a:t/>
            </a:r>
            <a:br>
              <a:rPr lang="en-US" altLang="en-US">
                <a:cs typeface="Arial" pitchFamily="34" charset="0"/>
              </a:rPr>
            </a:br>
            <a:r>
              <a:rPr lang="en-US" altLang="en-US">
                <a:cs typeface="Arial" pitchFamily="34" charset="0"/>
              </a:rPr>
              <a:t/>
            </a:r>
            <a:br>
              <a:rPr lang="en-US" altLang="en-US">
                <a:cs typeface="Arial" pitchFamily="34" charset="0"/>
              </a:rPr>
            </a:br>
            <a:endParaRPr lang="en-US" alt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Miriam" panose="020B0502050101010101" pitchFamily="34" charset="-79"/>
          <a:ea typeface="+mj-ea"/>
          <a:cs typeface="Miriam" panose="020B0502050101010101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Miriam" pitchFamily="34" charset="-79"/>
          <a:cs typeface="Miriam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Miriam" pitchFamily="34" charset="-79"/>
          <a:cs typeface="Miriam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Miriam" pitchFamily="34" charset="-79"/>
          <a:cs typeface="Miriam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Miriam" pitchFamily="34" charset="-79"/>
          <a:cs typeface="Miriam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wb-mentors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wbmentor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9375" y="2182813"/>
            <a:ext cx="9223375" cy="2922587"/>
          </a:xfrm>
          <a:prstGeom prst="rect">
            <a:avLst/>
          </a:prstGeom>
          <a:solidFill>
            <a:srgbClr val="B5CDE4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458"/>
            <a:ext cx="1828800" cy="1828800"/>
          </a:xfrm>
          <a:prstGeom prst="rect">
            <a:avLst/>
          </a:prstGeom>
          <a:solidFill>
            <a:srgbClr val="C2CD2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01900"/>
            <a:ext cx="9144000" cy="2212975"/>
          </a:xfrm>
          <a:prstGeom prst="rect">
            <a:avLst/>
          </a:prstGeom>
          <a:solidFill>
            <a:srgbClr val="095AA6">
              <a:alpha val="58824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15900"/>
            <a:ext cx="1790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875" y="2566888"/>
            <a:ext cx="441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Trajan Pro"/>
              </a:rPr>
              <a:t>Developing Mentors and Mentor Relationships</a:t>
            </a:r>
            <a:endParaRPr lang="en-US" altLang="en-US" sz="3200" b="1" dirty="0">
              <a:solidFill>
                <a:schemeClr val="bg1"/>
              </a:solidFill>
              <a:latin typeface="Trajan Pro"/>
            </a:endParaRPr>
          </a:p>
        </p:txBody>
      </p:sp>
      <p:pic>
        <p:nvPicPr>
          <p:cNvPr id="44036" name="Picture 4" descr="http://www.washingtonpost.com/rf/image_606w/WashingtonPost/Content/Blogs/therootdc/Images/EWB-HU%20Faculty%20Advisor%20John%20Tharakan,%20Ph.D.,%20works%20with%20students%20during%20a%20visit%20to%20a%20local%20hardware%20to%20secure%20materials%20for%20the%20biosand%20filter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838200"/>
            <a:ext cx="2778117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4" name="Picture 2" descr="EWB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514600"/>
            <a:ext cx="38100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5" descr="http://www.princeton.edu/~ewb/peru-frien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572000"/>
            <a:ext cx="2464378" cy="184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0"/>
            <a:ext cx="4419600" cy="2514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Trajan Pro"/>
              </a:rPr>
              <a:t>Developing perspective: </a:t>
            </a:r>
            <a:br>
              <a:rPr lang="en-US" sz="3200" dirty="0" smtClean="0">
                <a:latin typeface="Trajan Pro"/>
              </a:rPr>
            </a:br>
            <a:r>
              <a:rPr lang="en-US" sz="3200" dirty="0" smtClean="0">
                <a:latin typeface="Trajan Pro"/>
              </a:rPr>
              <a:t>what mentors SAY</a:t>
            </a:r>
            <a:br>
              <a:rPr lang="en-US" sz="3200" dirty="0" smtClean="0">
                <a:latin typeface="Trajan Pro"/>
              </a:rPr>
            </a:br>
            <a:r>
              <a:rPr lang="en-US" sz="3200" dirty="0" smtClean="0">
                <a:latin typeface="Trajan Pro"/>
              </a:rPr>
              <a:t>&amp;</a:t>
            </a:r>
            <a:br>
              <a:rPr lang="en-US" sz="3200" dirty="0" smtClean="0">
                <a:latin typeface="Trajan Pro"/>
              </a:rPr>
            </a:br>
            <a:r>
              <a:rPr lang="en-US" sz="3200" dirty="0" smtClean="0">
                <a:latin typeface="Trajan Pro"/>
              </a:rPr>
              <a:t>What Students SAY</a:t>
            </a:r>
            <a:endParaRPr lang="en-US" sz="3200" dirty="0">
              <a:latin typeface="Trajan Pro"/>
            </a:endParaRPr>
          </a:p>
        </p:txBody>
      </p:sp>
      <p:pic>
        <p:nvPicPr>
          <p:cNvPr id="18435" name="Picture 2" descr="F:\Desktop Files\PERS\pics\IMG_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2590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rajan Pro"/>
              </a:rPr>
              <a:t>Mentors Say:</a:t>
            </a:r>
            <a:br>
              <a:rPr lang="en-US" altLang="en-US" sz="3600" dirty="0" smtClean="0">
                <a:latin typeface="Trajan Pro"/>
              </a:rPr>
            </a:br>
            <a:r>
              <a:rPr lang="en-US" altLang="en-US" sz="2800" dirty="0" smtClean="0">
                <a:latin typeface="Trajan Pro"/>
              </a:rPr>
              <a:t>It’s </a:t>
            </a:r>
            <a:r>
              <a:rPr lang="en-US" altLang="en-US" sz="2800" u="sng" dirty="0" smtClean="0">
                <a:latin typeface="Trajan Pro"/>
              </a:rPr>
              <a:t>awesome</a:t>
            </a:r>
            <a:r>
              <a:rPr lang="en-US" altLang="en-US" sz="2800" dirty="0" smtClean="0">
                <a:latin typeface="Trajan Pro"/>
              </a:rPr>
              <a:t> to be a mentor because…</a:t>
            </a:r>
            <a:endParaRPr lang="en-US" altLang="en-US" sz="3600" dirty="0" smtClean="0">
              <a:latin typeface="Trajan Pro"/>
            </a:endParaRPr>
          </a:p>
        </p:txBody>
      </p:sp>
      <p:sp>
        <p:nvSpPr>
          <p:cNvPr id="20482" name="Content Placeholder 2"/>
          <p:cNvSpPr txBox="1">
            <a:spLocks/>
          </p:cNvSpPr>
          <p:nvPr/>
        </p:nvSpPr>
        <p:spPr bwMode="auto">
          <a:xfrm>
            <a:off x="452120" y="1676400"/>
            <a:ext cx="838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Trajan Pro"/>
              </a:rPr>
              <a:t>Engaged in work that allows you to be part of the design and construction, involved in the whole process, start to finish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Trajan Pro"/>
              </a:rPr>
              <a:t>The professional &amp; personal growth you will observe in your teammates as well as in yourself will rock your world</a:t>
            </a:r>
          </a:p>
          <a:p>
            <a:pPr marL="342900" indent="-342900">
              <a:spcBef>
                <a:spcPct val="20000"/>
              </a:spcBef>
            </a:pPr>
            <a:endParaRPr lang="en-US" altLang="en-US" sz="2600" dirty="0">
              <a:latin typeface="Trajan Pro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053081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en-US" sz="2800" dirty="0">
              <a:latin typeface="Calibri" pitchFamily="34" charset="0"/>
            </a:endParaRPr>
          </a:p>
        </p:txBody>
      </p:sp>
      <p:pic>
        <p:nvPicPr>
          <p:cNvPr id="7" name="Picture 2" descr="http://3.bp.blogspot.com/_p95GNvfVS4M/TE7l01k3dfI/AAAAAAAAAJU/2H5XZ-lRiiw/s400/Engineers+without+bor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810000" cy="25336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4422338"/>
            <a:ext cx="4114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Trajan Pro"/>
              </a:rPr>
              <a:t>Develop your own skills and awareness - learn in the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rajan Pro"/>
              </a:rPr>
              <a:t>Mentors Say: </a:t>
            </a:r>
            <a:br>
              <a:rPr lang="en-US" altLang="en-US" sz="3600" dirty="0" smtClean="0">
                <a:latin typeface="Trajan Pro"/>
              </a:rPr>
            </a:br>
            <a:r>
              <a:rPr lang="en-US" altLang="en-US" sz="2800" dirty="0" smtClean="0">
                <a:latin typeface="Trajan Pro"/>
              </a:rPr>
              <a:t>It’s </a:t>
            </a:r>
            <a:r>
              <a:rPr lang="en-US" altLang="en-US" sz="2800" u="sng" dirty="0" smtClean="0">
                <a:latin typeface="Trajan Pro"/>
              </a:rPr>
              <a:t>awesome</a:t>
            </a:r>
            <a:r>
              <a:rPr lang="en-US" altLang="en-US" sz="2800" dirty="0" smtClean="0">
                <a:latin typeface="Trajan Pro"/>
              </a:rPr>
              <a:t> to be a mentor because…</a:t>
            </a:r>
            <a:endParaRPr lang="en-US" sz="3600" dirty="0" smtClean="0">
              <a:latin typeface="Trajan Pro"/>
            </a:endParaRPr>
          </a:p>
        </p:txBody>
      </p:sp>
      <p:sp>
        <p:nvSpPr>
          <p:cNvPr id="21506" name="Content Placeholder 2"/>
          <p:cNvSpPr txBox="1">
            <a:spLocks/>
          </p:cNvSpPr>
          <p:nvPr/>
        </p:nvSpPr>
        <p:spPr bwMode="auto">
          <a:xfrm>
            <a:off x="457200" y="1600201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Trajan Pro"/>
              </a:rPr>
              <a:t>Opportunity to impact the next generation of engineers (potential future employees!)</a:t>
            </a:r>
          </a:p>
        </p:txBody>
      </p:sp>
      <p:pic>
        <p:nvPicPr>
          <p:cNvPr id="21507" name="Picture 2" descr="C:\Users\m601291\Desktop\EWB-WPI\P5090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54299"/>
            <a:ext cx="377666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6720" y="2667000"/>
            <a:ext cx="44500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Trajan Pro"/>
              </a:rPr>
              <a:t>Observe dual success, communities working together to achieve goals and students growth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Trajan Pro"/>
              </a:rPr>
              <a:t>Enthusiasm is contagious and the passion of those around you will humble you.</a:t>
            </a:r>
            <a:endParaRPr lang="en-US" alt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rajan Pro"/>
              </a:rPr>
              <a:t>Mentors Say: </a:t>
            </a:r>
            <a:br>
              <a:rPr lang="en-US" altLang="en-US" sz="3600" dirty="0" smtClean="0">
                <a:latin typeface="Trajan Pro"/>
              </a:rPr>
            </a:br>
            <a:r>
              <a:rPr lang="en-US" altLang="en-US" sz="3600" dirty="0" smtClean="0">
                <a:latin typeface="Trajan Pro"/>
              </a:rPr>
              <a:t>It can be </a:t>
            </a:r>
            <a:r>
              <a:rPr lang="en-US" altLang="en-US" sz="3600" u="sng" dirty="0" smtClean="0">
                <a:latin typeface="Trajan Pro"/>
              </a:rPr>
              <a:t>challenging</a:t>
            </a:r>
            <a:r>
              <a:rPr lang="en-US" altLang="en-US" sz="3600" dirty="0" smtClean="0">
                <a:latin typeface="Trajan Pro"/>
              </a:rPr>
              <a:t> because…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762000" y="1676401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latin typeface="Trajan Pro"/>
                <a:cs typeface="Arial" charset="0"/>
              </a:rPr>
              <a:t>High student turnover, frequent changes in leadership and loss of project path</a:t>
            </a:r>
          </a:p>
        </p:txBody>
      </p:sp>
      <p:pic>
        <p:nvPicPr>
          <p:cNvPr id="22531" name="Picture 2" descr="C:\Users\m601291\Desktop\EWB-WPI\Tom Stuff\EWB 2013 For Mike\DSCN3784.JPG"/>
          <p:cNvPicPr>
            <a:picLocks noChangeAspect="1" noChangeArrowheads="1"/>
          </p:cNvPicPr>
          <p:nvPr/>
        </p:nvPicPr>
        <p:blipFill>
          <a:blip r:embed="rId3" cstate="print"/>
          <a:srcRect l="7921" t="18904" r="21474"/>
          <a:stretch>
            <a:fillRect/>
          </a:stretch>
        </p:blipFill>
        <p:spPr bwMode="auto">
          <a:xfrm>
            <a:off x="5410200" y="2743200"/>
            <a:ext cx="34925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62000" y="2590800"/>
            <a:ext cx="46837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Trajan Pro"/>
              </a:rPr>
              <a:t>Harness enthusiasm and accept chaos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Trajan Pro"/>
              </a:rPr>
              <a:t>Range of experience- dealing with freshman to grad students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600" dirty="0" smtClean="0">
                <a:latin typeface="Trajan Pro"/>
              </a:rPr>
              <a:t>We don’t have all the answers! Limited technical knowledge or “in-country” skills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rajan Pro"/>
              </a:rPr>
              <a:t>Mentors Say: </a:t>
            </a:r>
            <a:br>
              <a:rPr lang="en-US" altLang="en-US" sz="3600" dirty="0" smtClean="0">
                <a:latin typeface="Trajan Pro"/>
              </a:rPr>
            </a:br>
            <a:r>
              <a:rPr lang="en-US" altLang="en-US" sz="3600" dirty="0" smtClean="0">
                <a:latin typeface="Trajan Pro"/>
              </a:rPr>
              <a:t>It can be </a:t>
            </a:r>
            <a:r>
              <a:rPr lang="en-US" altLang="en-US" sz="3600" u="sng" dirty="0" smtClean="0">
                <a:latin typeface="Trajan Pro"/>
              </a:rPr>
              <a:t>challenging</a:t>
            </a:r>
            <a:r>
              <a:rPr lang="en-US" altLang="en-US" sz="3600" dirty="0" smtClean="0">
                <a:latin typeface="Trajan Pro"/>
              </a:rPr>
              <a:t> because…</a:t>
            </a:r>
            <a:endParaRPr lang="en-US" sz="3600" dirty="0" smtClean="0">
              <a:latin typeface="Trajan Pro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600" dirty="0" smtClean="0">
                <a:latin typeface="Trajan Pro"/>
              </a:rPr>
              <a:t>Not physically there, whether you are in the same city or 2,000 miles away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600" dirty="0" smtClean="0">
                <a:latin typeface="Trajan Pro"/>
              </a:rPr>
              <a:t>“Awkward Authority” – not faculty, can’t give grades, but you are responsible for their work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600" dirty="0" smtClean="0">
                <a:latin typeface="Trajan Pro"/>
              </a:rPr>
              <a:t>Different generations, demands, ways of  communicating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600" dirty="0" smtClean="0">
                <a:latin typeface="Trajan Pro"/>
              </a:rPr>
              <a:t>Mentors don’t work on campus and aren’t a part of the daily EWB conversation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600" dirty="0" smtClean="0">
                <a:latin typeface="Trajan Pro"/>
              </a:rPr>
              <a:t>Difficult to let them make mistakes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Common Gripes </a:t>
            </a:r>
            <a:r>
              <a:rPr lang="en-US" u="sng" dirty="0" smtClean="0"/>
              <a:t>from Student Groups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676400"/>
          <a:ext cx="8534400" cy="504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544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ajan Pro"/>
                        </a:rPr>
                        <a:t>GRIPES</a:t>
                      </a:r>
                      <a:endParaRPr lang="en-US" dirty="0">
                        <a:latin typeface="Traja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ajan Pro"/>
                        </a:rPr>
                        <a:t>SOLUTIONS</a:t>
                      </a:r>
                      <a:endParaRPr lang="en-US" dirty="0">
                        <a:latin typeface="Trajan Pro"/>
                      </a:endParaRPr>
                    </a:p>
                  </a:txBody>
                  <a:tcPr/>
                </a:tc>
              </a:tr>
              <a:tr h="870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Mentor acts without student group approval</a:t>
                      </a:r>
                    </a:p>
                    <a:p>
                      <a:endParaRPr lang="en-US" dirty="0">
                        <a:latin typeface="Traja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Address it directly with the mentor, with goal of finding common ground.</a:t>
                      </a:r>
                    </a:p>
                    <a:p>
                      <a:endParaRPr lang="en-US" dirty="0">
                        <a:latin typeface="Trajan Pro"/>
                      </a:endParaRPr>
                    </a:p>
                  </a:txBody>
                  <a:tcPr/>
                </a:tc>
              </a:tr>
              <a:tr h="1162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Mentors are too hands off, not giving enough direction</a:t>
                      </a:r>
                    </a:p>
                    <a:p>
                      <a:endParaRPr lang="en-US" dirty="0">
                        <a:latin typeface="Traja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Jointly determine the level of interaction required by all members of the team and by project type from the start.</a:t>
                      </a:r>
                    </a:p>
                    <a:p>
                      <a:endParaRPr lang="en-US" dirty="0">
                        <a:latin typeface="Trajan Pro"/>
                      </a:endParaRPr>
                    </a:p>
                  </a:txBody>
                  <a:tcPr/>
                </a:tc>
              </a:tr>
              <a:tr h="1392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Mentor makes unreasonable demands about travel, review timelines, funded expenses, etc.</a:t>
                      </a:r>
                    </a:p>
                    <a:p>
                      <a:endParaRPr lang="en-US" dirty="0">
                        <a:latin typeface="Traja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All new project/mentor teams </a:t>
                      </a:r>
                      <a:r>
                        <a:rPr lang="en-US" altLang="en-US" sz="1800" i="1" dirty="0" smtClean="0">
                          <a:latin typeface="Trajan Pro"/>
                        </a:rPr>
                        <a:t>Agreement of Understanding </a:t>
                      </a:r>
                      <a:r>
                        <a:rPr lang="en-US" altLang="en-US" sz="1800" dirty="0" smtClean="0">
                          <a:latin typeface="Trajan Pro"/>
                        </a:rPr>
                        <a:t>defining all responsibilities </a:t>
                      </a:r>
                    </a:p>
                    <a:p>
                      <a:endParaRPr lang="en-US" dirty="0">
                        <a:latin typeface="Trajan Pro"/>
                      </a:endParaRPr>
                    </a:p>
                  </a:txBody>
                  <a:tcPr/>
                </a:tc>
              </a:tr>
              <a:tr h="944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Mentor is inconsistent about meeting times and communication</a:t>
                      </a:r>
                    </a:p>
                    <a:p>
                      <a:endParaRPr lang="en-US" dirty="0">
                        <a:latin typeface="Traja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Set standard meeting times and agreement to define roles and expectations</a:t>
                      </a:r>
                    </a:p>
                    <a:p>
                      <a:endParaRPr lang="en-US" dirty="0">
                        <a:latin typeface="Trajan Pro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Common Gripes </a:t>
            </a:r>
            <a:r>
              <a:rPr lang="en-US" u="sng" dirty="0" smtClean="0"/>
              <a:t>from Mentors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43783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en-US" sz="20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1676400"/>
          <a:ext cx="8763000" cy="488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3441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rajan Pro"/>
                        </a:rPr>
                        <a:t>GRIPES</a:t>
                      </a:r>
                      <a:endParaRPr lang="en-US" sz="1800" dirty="0">
                        <a:latin typeface="Traja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rajan Pro"/>
                        </a:rPr>
                        <a:t>SOLUTIONS</a:t>
                      </a:r>
                      <a:endParaRPr lang="en-US" sz="1800" dirty="0">
                        <a:latin typeface="Trajan Pro"/>
                      </a:endParaRPr>
                    </a:p>
                  </a:txBody>
                  <a:tcPr/>
                </a:tc>
              </a:tr>
              <a:tr h="1118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Student group does not communicate deadlines and milestones until last minute</a:t>
                      </a:r>
                    </a:p>
                    <a:p>
                      <a:endParaRPr lang="en-US" sz="1800" dirty="0">
                        <a:latin typeface="Traja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Be proactive at the beginning of each semester to get information on upcoming milestones, travel, reports</a:t>
                      </a:r>
                    </a:p>
                    <a:p>
                      <a:endParaRPr lang="en-US" sz="1800" dirty="0">
                        <a:latin typeface="Trajan Pro"/>
                      </a:endParaRPr>
                    </a:p>
                  </a:txBody>
                  <a:tcPr/>
                </a:tc>
              </a:tr>
              <a:tr h="975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Students don’t act on what we know is good advice</a:t>
                      </a:r>
                    </a:p>
                    <a:p>
                      <a:endParaRPr lang="en-US" sz="1800" dirty="0">
                        <a:latin typeface="Traja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Always explain the ‘why’ behind advice</a:t>
                      </a:r>
                    </a:p>
                    <a:p>
                      <a:endParaRPr lang="en-US" sz="1800" dirty="0">
                        <a:latin typeface="Trajan Pro"/>
                      </a:endParaRPr>
                    </a:p>
                  </a:txBody>
                  <a:tcPr/>
                </a:tc>
              </a:tr>
              <a:tr h="1168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Students take our time for granted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dirty="0" smtClean="0">
                        <a:latin typeface="Trajan Pro"/>
                      </a:endParaRPr>
                    </a:p>
                    <a:p>
                      <a:endParaRPr lang="en-US" sz="1800" dirty="0">
                        <a:latin typeface="Traja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Explain mentoring is a professional relationship with professional boundaries.</a:t>
                      </a:r>
                    </a:p>
                    <a:p>
                      <a:endParaRPr lang="en-US" sz="1800" dirty="0">
                        <a:latin typeface="Trajan Pro"/>
                      </a:endParaRPr>
                    </a:p>
                  </a:txBody>
                  <a:tcPr/>
                </a:tc>
              </a:tr>
              <a:tr h="1118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Internal communication within the student chapter is ineffective</a:t>
                      </a:r>
                    </a:p>
                    <a:p>
                      <a:endParaRPr lang="en-US" sz="1800" dirty="0">
                        <a:latin typeface="Traja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rajan Pro"/>
                        </a:rPr>
                        <a:t>Designate points of contact and always discuss concerns with chapter administration</a:t>
                      </a:r>
                    </a:p>
                    <a:p>
                      <a:endParaRPr lang="en-US" sz="1800" dirty="0">
                        <a:latin typeface="Trajan Pro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609600" y="3276600"/>
            <a:ext cx="4687887" cy="1676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MENTORS’ DOS AND DON’TS</a:t>
            </a:r>
          </a:p>
        </p:txBody>
      </p:sp>
      <p:pic>
        <p:nvPicPr>
          <p:cNvPr id="32770" name="Picture 2" descr="F:\Desktop Files\PERS\pics\Traveling\Ghana\ghana august 2009\Chris'\5811_264639085353_903765353_8659619_29588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a strong mentor does </a:t>
            </a:r>
            <a:r>
              <a:rPr lang="en-US" altLang="en-US" u="sng" dirty="0" smtClean="0"/>
              <a:t>NOT</a:t>
            </a:r>
            <a:r>
              <a:rPr lang="en-US" altLang="en-US" dirty="0" smtClean="0"/>
              <a:t>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248400" cy="4525963"/>
          </a:xfrm>
        </p:spPr>
        <p:txBody>
          <a:bodyPr numCol="2"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rajan Pro"/>
              </a:rPr>
              <a:t>Write reports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Trajan Pro"/>
              </a:rPr>
              <a:t>Develop  or select design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rajan Pro"/>
              </a:rPr>
              <a:t>Act without approval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rajan Pro"/>
              </a:rPr>
              <a:t>Ignore warning signs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rajan Pro"/>
              </a:rPr>
              <a:t>Develop separate plans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i="1" dirty="0" smtClean="0">
              <a:latin typeface="Trajan Pro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Trajan Pro"/>
              </a:rPr>
              <a:t>Oppose the group, except in extreme circumstances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rajan Pro"/>
              </a:rPr>
              <a:t>Argue, cause drama or conflict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Trajan Pro"/>
              </a:rPr>
              <a:t>Disparage to EWB-USA, disparage to the host community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rajan Pro"/>
              </a:rPr>
              <a:t>Dictate orders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rajan Pro"/>
              </a:rPr>
              <a:t>Demand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 dirty="0" smtClean="0"/>
              <a:t>What it means to be a </a:t>
            </a:r>
            <a:r>
              <a:rPr lang="en-US" sz="3700" u="sng" dirty="0" smtClean="0"/>
              <a:t>Strong Mentor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62000" y="1752600"/>
            <a:ext cx="388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Trajan Pro"/>
              </a:rPr>
              <a:t>Oversee, Support, Guide, Listen, </a:t>
            </a:r>
            <a:r>
              <a:rPr lang="en-US" sz="2100" dirty="0" smtClean="0">
                <a:latin typeface="Trajan Pro"/>
              </a:rPr>
              <a:t>Discuss, FACILITATE</a:t>
            </a:r>
            <a:endParaRPr lang="en-US" sz="2100" dirty="0">
              <a:latin typeface="Trajan Pro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Trajan Pro"/>
              </a:rPr>
              <a:t>Effectively communicate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Trajan Pro"/>
              </a:rPr>
              <a:t>Example of professionalism</a:t>
            </a:r>
            <a:endParaRPr lang="en-US" sz="2100" dirty="0">
              <a:latin typeface="Trajan Pro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Trajan Pro"/>
              </a:rPr>
              <a:t>Provide </a:t>
            </a:r>
            <a:r>
              <a:rPr lang="en-US" sz="2100" dirty="0">
                <a:latin typeface="Trajan Pro"/>
              </a:rPr>
              <a:t>r</a:t>
            </a:r>
            <a:r>
              <a:rPr lang="en-US" sz="2100" dirty="0" smtClean="0">
                <a:latin typeface="Trajan Pro"/>
              </a:rPr>
              <a:t>esources</a:t>
            </a:r>
            <a:endParaRPr lang="en-US" sz="2100" dirty="0">
              <a:latin typeface="Trajan Pro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i="1" dirty="0" smtClean="0">
                <a:latin typeface="Trajan Pro"/>
              </a:rPr>
              <a:t>Knowledgeable about EWB-USA organization and project process</a:t>
            </a:r>
            <a:endParaRPr lang="en-US" sz="2100" i="1" dirty="0">
              <a:latin typeface="Trajan Pro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Trajan Pro"/>
              </a:rPr>
              <a:t>Attend meetings and presentations</a:t>
            </a:r>
            <a:endParaRPr lang="en-US" sz="2100" dirty="0">
              <a:latin typeface="Trajan Pro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Trajan Pro"/>
              </a:rPr>
              <a:t>Provide </a:t>
            </a:r>
            <a:r>
              <a:rPr lang="en-US" sz="2100" dirty="0">
                <a:latin typeface="Trajan Pro"/>
              </a:rPr>
              <a:t>feedback </a:t>
            </a:r>
            <a:r>
              <a:rPr lang="en-US" sz="2100" dirty="0" smtClean="0">
                <a:latin typeface="Trajan Pro"/>
              </a:rPr>
              <a:t>on </a:t>
            </a:r>
            <a:r>
              <a:rPr lang="en-US" sz="2100" dirty="0">
                <a:latin typeface="Trajan Pro"/>
              </a:rPr>
              <a:t>design </a:t>
            </a:r>
            <a:r>
              <a:rPr lang="en-US" sz="2100" dirty="0" smtClean="0">
                <a:latin typeface="Trajan Pro"/>
              </a:rPr>
              <a:t>and reports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Trajan Pro"/>
              </a:rPr>
              <a:t>S</a:t>
            </a:r>
            <a:r>
              <a:rPr lang="en-US" sz="2100" dirty="0" smtClean="0">
                <a:latin typeface="Trajan Pro"/>
              </a:rPr>
              <a:t>hare real world experience</a:t>
            </a:r>
            <a:endParaRPr lang="en-US" sz="2100" dirty="0">
              <a:latin typeface="Trajan Pro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Trajan Pro"/>
              </a:rPr>
              <a:t>Help </a:t>
            </a:r>
            <a:r>
              <a:rPr lang="en-US" sz="2100" dirty="0">
                <a:latin typeface="Trajan Pro"/>
              </a:rPr>
              <a:t>with </a:t>
            </a:r>
            <a:r>
              <a:rPr lang="en-US" sz="2100" dirty="0" smtClean="0">
                <a:latin typeface="Trajan Pro"/>
              </a:rPr>
              <a:t>scoping, budgeting, and milestone tracking</a:t>
            </a:r>
            <a:endParaRPr lang="en-US" sz="2100" dirty="0">
              <a:latin typeface="Trajan Pro"/>
            </a:endParaRP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4876800" y="1752600"/>
            <a:ext cx="358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Trajan Pro"/>
              </a:rPr>
              <a:t>Provide safety net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i="1" dirty="0" smtClean="0">
                <a:latin typeface="Trajan Pro"/>
              </a:rPr>
              <a:t>Let them make valuable mistakes when possible</a:t>
            </a:r>
            <a:endParaRPr lang="en-US" sz="2100" i="1" dirty="0">
              <a:latin typeface="Trajan Pro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Trajan Pro"/>
              </a:rPr>
              <a:t>Intervene, </a:t>
            </a:r>
            <a:r>
              <a:rPr lang="en-US" sz="2100" dirty="0">
                <a:latin typeface="Trajan Pro"/>
              </a:rPr>
              <a:t>when necessary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Trajan Pro"/>
              </a:rPr>
              <a:t>Foster leadership</a:t>
            </a:r>
            <a:endParaRPr lang="en-US" sz="2100" dirty="0">
              <a:latin typeface="Trajan Pro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i="1" dirty="0" smtClean="0">
                <a:latin typeface="Trajan Pro"/>
              </a:rPr>
              <a:t>Participate </a:t>
            </a:r>
            <a:r>
              <a:rPr lang="en-US" sz="2100" i="1" dirty="0">
                <a:latin typeface="Trajan Pro"/>
              </a:rPr>
              <a:t>in TAC </a:t>
            </a:r>
            <a:r>
              <a:rPr lang="en-US" sz="2100" i="1" dirty="0" smtClean="0">
                <a:latin typeface="Trajan Pro"/>
              </a:rPr>
              <a:t>calls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Trajan Pro"/>
              </a:rPr>
              <a:t>Be prepared to cover some or all travel expenses for self</a:t>
            </a:r>
            <a:endParaRPr lang="en-US" sz="2100" dirty="0">
              <a:latin typeface="Trajan Pro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i="1" dirty="0" smtClean="0">
                <a:latin typeface="Trajan Pro"/>
              </a:rPr>
              <a:t>Lead by example, including getting hands dirty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Trajan Pro"/>
              </a:rPr>
              <a:t>Teach them “how to fish” and get out of the way</a:t>
            </a:r>
            <a:endParaRPr lang="en-US" sz="2100" dirty="0">
              <a:latin typeface="Traja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rajan Pro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32038"/>
            <a:ext cx="8229600" cy="384016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ajan Pro"/>
              </a:rPr>
              <a:t>Brief  explanation and definition of mentor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ajan Pro"/>
              </a:rPr>
              <a:t>Discuss rewards and challenges mentors face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ajan Pro"/>
              </a:rPr>
              <a:t>Do’s and Don’ts for mentors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ajan Pro"/>
              </a:rPr>
              <a:t>Perspectives from students and </a:t>
            </a:r>
            <a:r>
              <a:rPr lang="en-US" sz="2800" dirty="0" smtClean="0">
                <a:latin typeface="Trajan Pro"/>
              </a:rPr>
              <a:t>mentors</a:t>
            </a:r>
            <a:endParaRPr lang="en-US" sz="2800" dirty="0" smtClean="0">
              <a:latin typeface="Trajan Pro"/>
            </a:endParaRP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ajan Pro"/>
              </a:rPr>
              <a:t>Resources and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Student Perspective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What they want in a mentor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762000" y="1722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rajan Pro"/>
              </a:rPr>
              <a:t>Project management guidance</a:t>
            </a:r>
          </a:p>
          <a:p>
            <a:pPr eaLnBrk="1" hangingPunct="1"/>
            <a:r>
              <a:rPr lang="en-US" altLang="en-US" sz="2800" dirty="0" smtClean="0">
                <a:latin typeface="Trajan Pro"/>
              </a:rPr>
              <a:t>Help develop design alternatives</a:t>
            </a:r>
          </a:p>
          <a:p>
            <a:pPr eaLnBrk="1" hangingPunct="1"/>
            <a:r>
              <a:rPr lang="en-US" altLang="en-US" sz="2800" dirty="0" smtClean="0">
                <a:latin typeface="Trajan Pro"/>
              </a:rPr>
              <a:t>Be a voice of support and advocate</a:t>
            </a:r>
          </a:p>
          <a:p>
            <a:pPr eaLnBrk="1" hangingPunct="1"/>
            <a:r>
              <a:rPr lang="en-US" altLang="en-US" sz="2800" dirty="0" smtClean="0">
                <a:latin typeface="Trajan Pro"/>
              </a:rPr>
              <a:t>Timely feedback</a:t>
            </a:r>
          </a:p>
          <a:p>
            <a:pPr eaLnBrk="1" hangingPunct="1"/>
            <a:r>
              <a:rPr lang="en-US" altLang="en-US" sz="2800" dirty="0" smtClean="0">
                <a:latin typeface="Trajan Pro"/>
              </a:rPr>
              <a:t>Provide </a:t>
            </a:r>
            <a:r>
              <a:rPr lang="en-US" altLang="en-US" sz="2800" u="sng" dirty="0" smtClean="0">
                <a:latin typeface="Trajan Pro"/>
              </a:rPr>
              <a:t>constructive</a:t>
            </a:r>
            <a:r>
              <a:rPr lang="en-US" altLang="en-US" sz="2800" dirty="0" smtClean="0">
                <a:latin typeface="Trajan Pro"/>
              </a:rPr>
              <a:t> criticism</a:t>
            </a:r>
          </a:p>
          <a:p>
            <a:pPr eaLnBrk="1" hangingPunct="1"/>
            <a:r>
              <a:rPr lang="en-US" altLang="en-US" sz="2800" dirty="0" smtClean="0">
                <a:latin typeface="Trajan Pro"/>
              </a:rPr>
              <a:t>Be passionate about the project!</a:t>
            </a:r>
          </a:p>
          <a:p>
            <a:pPr eaLnBrk="1" hangingPunct="1"/>
            <a:r>
              <a:rPr lang="en-US" altLang="en-US" sz="2800" dirty="0" smtClean="0">
                <a:latin typeface="Trajan Pro"/>
              </a:rPr>
              <a:t>Have patience with the students</a:t>
            </a:r>
          </a:p>
          <a:p>
            <a:pPr eaLnBrk="1" hangingPunct="1"/>
            <a:r>
              <a:rPr lang="en-US" altLang="en-US" sz="2800" dirty="0" smtClean="0">
                <a:latin typeface="Trajan Pro"/>
              </a:rPr>
              <a:t>Encourage and push students beyond what they think they can do to become a better engineer, thinker, and traveler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Professional Perspective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What they want in a student group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rajan Pro"/>
              </a:rPr>
              <a:t>Effective and efficient communication</a:t>
            </a:r>
          </a:p>
          <a:p>
            <a:pPr lvl="1" eaLnBrk="1" hangingPunct="1"/>
            <a:r>
              <a:rPr lang="en-US" altLang="en-US" sz="2400" dirty="0" smtClean="0">
                <a:latin typeface="Trajan Pro"/>
              </a:rPr>
              <a:t>Don’t want to answer the same question multiple times</a:t>
            </a:r>
          </a:p>
          <a:p>
            <a:pPr lvl="1" eaLnBrk="1" hangingPunct="1"/>
            <a:r>
              <a:rPr lang="en-US" altLang="en-US" sz="2400" dirty="0" smtClean="0">
                <a:latin typeface="Trajan Pro"/>
              </a:rPr>
              <a:t>Unless we say its OK, don’t call us at 10PM (or 2AM)</a:t>
            </a:r>
          </a:p>
          <a:p>
            <a:pPr eaLnBrk="1" hangingPunct="1"/>
            <a:r>
              <a:rPr lang="en-US" altLang="en-US" sz="2800" dirty="0" smtClean="0">
                <a:latin typeface="Trajan Pro"/>
              </a:rPr>
              <a:t>Deadlines and project schedules!</a:t>
            </a:r>
          </a:p>
          <a:p>
            <a:pPr lvl="1" eaLnBrk="1" hangingPunct="1"/>
            <a:r>
              <a:rPr lang="en-US" altLang="en-US" sz="2400" dirty="0" smtClean="0">
                <a:latin typeface="Trajan Pro"/>
              </a:rPr>
              <a:t>All milestones and expectations need to be communicated from the start</a:t>
            </a:r>
          </a:p>
          <a:p>
            <a:pPr eaLnBrk="1" hangingPunct="1"/>
            <a:r>
              <a:rPr lang="en-US" altLang="en-US" sz="2800" dirty="0" smtClean="0">
                <a:latin typeface="Trajan Pro"/>
              </a:rPr>
              <a:t>Professionalism</a:t>
            </a:r>
          </a:p>
          <a:p>
            <a:pPr lvl="1" eaLnBrk="1" hangingPunct="1"/>
            <a:r>
              <a:rPr lang="en-US" altLang="en-US" sz="2400" dirty="0" smtClean="0">
                <a:latin typeface="Trajan Pro"/>
              </a:rPr>
              <a:t>The chapter/mentor relationship is a professional relationship</a:t>
            </a:r>
          </a:p>
          <a:p>
            <a:pPr lvl="1" eaLnBrk="1" hangingPunct="1"/>
            <a:r>
              <a:rPr lang="en-US" altLang="en-US" sz="2400" dirty="0" smtClean="0">
                <a:latin typeface="Trajan Pro"/>
              </a:rPr>
              <a:t>Respectful of mentors time and schedule</a:t>
            </a:r>
            <a:endParaRPr lang="en-US" altLang="en-US" dirty="0" smtClean="0">
              <a:latin typeface="Traja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Mentor / Project Team Relationship:</a:t>
            </a:r>
            <a:br>
              <a:rPr lang="en-US" altLang="en-US" smtClean="0"/>
            </a:br>
            <a:r>
              <a:rPr lang="en-US" altLang="en-US" smtClean="0"/>
              <a:t>When it all Goes Right!</a:t>
            </a:r>
            <a:endParaRPr lang="en-US" smtClean="0"/>
          </a:p>
        </p:txBody>
      </p:sp>
      <p:pic>
        <p:nvPicPr>
          <p:cNvPr id="24578" name="Picture 2" descr="C:\Users\m601291\Desktop\EWB-WPI\Tom Stuff\EWB 2013 For Mike\DSCN385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821260"/>
            <a:ext cx="3769254" cy="282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4191000" y="175260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Trajan Pro"/>
              </a:rPr>
              <a:t>Work together as a team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Trajan Pro"/>
              </a:rPr>
              <a:t>Share same expectations and collaborate on decisions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Trajan Pro"/>
              </a:rPr>
              <a:t>Strong communication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Trajan Pro"/>
              </a:rPr>
              <a:t>Willing to give and receive honest feedback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Trajan Pro"/>
              </a:rPr>
              <a:t>Learn from mistakes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3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3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600" dirty="0">
              <a:latin typeface="Calibri" pitchFamily="34" charset="0"/>
            </a:endParaRPr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152400" y="47244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Trajan Pro"/>
              </a:rPr>
              <a:t>Establish trust and rapport, form friendships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Trajan Pro"/>
              </a:rPr>
              <a:t>Help students transition from 16+ years of learning and being lectured to using that knowledge and becoming productive part of workforce</a:t>
            </a:r>
            <a:endParaRPr lang="en-US" sz="2000" dirty="0">
              <a:latin typeface="Traja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Resources for Mentoring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8006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Review the resources available on the EWB-USA member pages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altLang="en-US" sz="1800" dirty="0" smtClean="0"/>
              <a:t>#405 Mentor Qualifications and 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altLang="en-US" sz="1800" dirty="0" smtClean="0"/>
              <a:t>#404 Mentor Statement of Intent are listed under Sourcebook Downloads</a:t>
            </a:r>
          </a:p>
          <a:p>
            <a:pPr eaLnBrk="1" hangingPunct="1">
              <a:defRPr/>
            </a:pPr>
            <a:r>
              <a:rPr lang="en-US" altLang="en-US" sz="2000" dirty="0" smtClean="0"/>
              <a:t>Watch EWB-USA Webinar  on Professional Mentors and Technical Leads Role in EWB-USA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altLang="en-US" sz="1800" dirty="0" smtClean="0"/>
              <a:t>Member Log-in EWB-USA  </a:t>
            </a:r>
            <a:r>
              <a:rPr lang="en-US" altLang="en-US" sz="1800" dirty="0" smtClean="0">
                <a:sym typeface="Wingdings" pitchFamily="2" charset="2"/>
              </a:rPr>
              <a:t> WEBINARS</a:t>
            </a:r>
            <a:endParaRPr lang="en-US" altLang="en-US" sz="18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Visit the  EWB-USA Mentor Committee website! 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altLang="en-US" sz="1800" dirty="0" smtClean="0">
                <a:hlinkClick r:id="rId3"/>
              </a:rPr>
              <a:t>http://ewb-mentors.org/</a:t>
            </a:r>
            <a:r>
              <a:rPr lang="en-US" altLang="en-US" sz="1800" dirty="0" smtClean="0"/>
              <a:t> contains many resources: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Men</a:t>
            </a:r>
            <a:r>
              <a:rPr lang="en-US" altLang="en-US" sz="1600" dirty="0"/>
              <a:t>tor Coordination </a:t>
            </a:r>
            <a:r>
              <a:rPr lang="en-US" altLang="en-US" sz="1600" dirty="0" smtClean="0"/>
              <a:t>Database</a:t>
            </a:r>
          </a:p>
          <a:p>
            <a:pPr lvl="3" eaLnBrk="1" hangingPunct="1">
              <a:buFont typeface="Arial" pitchFamily="34" charset="0"/>
              <a:buChar char="•"/>
              <a:defRPr/>
            </a:pPr>
            <a:r>
              <a:rPr lang="en-US" altLang="en-US" sz="1200" dirty="0" smtClean="0"/>
              <a:t>Use this tool to network between mentors and students</a:t>
            </a:r>
          </a:p>
          <a:p>
            <a:pPr lvl="3" eaLnBrk="1" hangingPunct="1">
              <a:buFont typeface="Arial" pitchFamily="34" charset="0"/>
              <a:buChar char="•"/>
              <a:defRPr/>
            </a:pPr>
            <a:r>
              <a:rPr lang="en-US" altLang="en-US" sz="1200" dirty="0" smtClean="0"/>
              <a:t>We have 830+ profiles of students and mentors!</a:t>
            </a:r>
          </a:p>
          <a:p>
            <a:pPr lvl="3" eaLnBrk="1" hangingPunct="1">
              <a:buFont typeface="Arial" pitchFamily="34" charset="0"/>
              <a:buChar char="•"/>
              <a:defRPr/>
            </a:pPr>
            <a:r>
              <a:rPr lang="en-US" altLang="en-US" sz="1200" dirty="0" smtClean="0"/>
              <a:t>If you have an existing profile on the database, please update it!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The Unofficial Guide to Mentoring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EWB-USA Mentor Program Overview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Chapter/Mentor Memorandum of Understanding</a:t>
            </a: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altLang="en-US" sz="2000" dirty="0" smtClean="0"/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67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Questions?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algn="ctr" eaLnBrk="1" hangingPunct="1">
              <a:buNone/>
              <a:defRPr/>
            </a:pPr>
            <a:endParaRPr lang="en-US" altLang="en-US" sz="2000" dirty="0"/>
          </a:p>
          <a:p>
            <a:pPr lvl="1" algn="ctr" eaLnBrk="1" hangingPunct="1">
              <a:buNone/>
              <a:defRPr/>
            </a:pPr>
            <a:endParaRPr lang="en-US" altLang="en-US" sz="2000" dirty="0" smtClean="0"/>
          </a:p>
          <a:p>
            <a:pPr lvl="1" algn="ctr" eaLnBrk="1" hangingPunct="1">
              <a:buNone/>
              <a:defRPr/>
            </a:pPr>
            <a:endParaRPr lang="en-US" altLang="en-US" sz="2000" dirty="0" smtClean="0"/>
          </a:p>
          <a:p>
            <a:pPr lvl="1" algn="ctr" eaLnBrk="1" hangingPunct="1">
              <a:buNone/>
              <a:defRPr/>
            </a:pPr>
            <a:r>
              <a:rPr lang="en-US" altLang="en-US" dirty="0" smtClean="0"/>
              <a:t>Joe </a:t>
            </a:r>
            <a:r>
              <a:rPr lang="en-US" altLang="en-US" dirty="0" err="1" smtClean="0"/>
              <a:t>Elsinger</a:t>
            </a:r>
            <a:endParaRPr lang="en-US" altLang="en-US" dirty="0" smtClean="0"/>
          </a:p>
          <a:p>
            <a:pPr lvl="1" algn="ctr" eaLnBrk="1" hangingPunct="1">
              <a:buNone/>
              <a:defRPr/>
            </a:pPr>
            <a:r>
              <a:rPr lang="en-US" altLang="en-US" sz="2000" dirty="0" smtClean="0"/>
              <a:t>EWB-USA Mentor Committee Chair</a:t>
            </a:r>
          </a:p>
          <a:p>
            <a:pPr lvl="1" algn="ctr" eaLnBrk="1" hangingPunct="1">
              <a:buNone/>
              <a:defRPr/>
            </a:pPr>
            <a:r>
              <a:rPr lang="en-US" altLang="en-US" sz="1800" dirty="0" smtClean="0">
                <a:hlinkClick r:id="rId3"/>
              </a:rPr>
              <a:t>ewbmentor@gmail.com</a:t>
            </a:r>
            <a:r>
              <a:rPr lang="en-US" altLang="en-US" sz="1800" dirty="0" smtClean="0"/>
              <a:t> </a:t>
            </a:r>
          </a:p>
          <a:p>
            <a:pPr lvl="1" algn="ctr" eaLnBrk="1" hangingPunct="1"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rajan Pro"/>
              </a:rPr>
              <a:t>Role of the Mentor: </a:t>
            </a:r>
            <a:r>
              <a:rPr lang="en-US" altLang="en-US" u="sng" dirty="0" smtClean="0">
                <a:latin typeface="Trajan Pro"/>
              </a:rPr>
              <a:t>Defined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951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600" b="1" u="sng" dirty="0" smtClean="0">
                <a:latin typeface="Trajan Pro"/>
              </a:rPr>
              <a:t>Responsible Engineer in Charge (REIC):  </a:t>
            </a:r>
            <a:r>
              <a:rPr lang="en-US" altLang="en-US" sz="2600" dirty="0" smtClean="0">
                <a:latin typeface="Trajan Pro"/>
              </a:rPr>
              <a:t>Responsible for over sight of design, EWB-USA project compliance, and student learning  (404- Mentor Statement of Intent).</a:t>
            </a:r>
          </a:p>
          <a:p>
            <a:pPr eaLnBrk="1" hangingPunct="1"/>
            <a:r>
              <a:rPr lang="en-US" altLang="en-US" sz="2600" b="1" u="sng" dirty="0" smtClean="0">
                <a:latin typeface="Trajan Pro"/>
              </a:rPr>
              <a:t>Professional Mentor Team: </a:t>
            </a:r>
            <a:r>
              <a:rPr lang="en-US" altLang="en-US" sz="2600" dirty="0" smtClean="0">
                <a:latin typeface="Trajan Pro"/>
              </a:rPr>
              <a:t>Shall enable the transfer of engineering knowledge to all parties, have the capacity for cross cultural communication, ability to work well with diverse groups, understand the fundamentals of the EWB-USA model of development, and numerous other attributes  (405- Professional Mentor Teams and Qualifications).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752600"/>
          <a:ext cx="8229600" cy="475488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05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PROJECT LEVEL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IMPACT OF FAILURE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REQUIRED RESPONSIBLE ENGINEER IN CHARGE QUALIFICATIONS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EXAMPLES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LEVEL 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Failure of the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project may result in death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, severe illness, injury, or significant damage of property.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Licensed Engineer with at least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7 years 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of direct experience in design and construction of infrastructure similar to that proposed in the project.  Each mentor is subject to approval by EWB-USA project managers.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Most construction projects including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buildings and bridges 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and large-scale water projects.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8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LEVEL 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Failure of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the project would not result in death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, severe illness, or injury. However, some damage to property is possible.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Professional with at least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5 years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of direct professional experience (post bachelor’s degree) in design and construction of infrastructure similar to that proposed in the project.   Each mentor is subject to approval by EWB-USA project managers.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Water supply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, water treatment,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sanitation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, and energy projects.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LEVEL 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Failure of project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would not result in significant damage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beyond limited economic loss.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Professional with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3 years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of direct professional experience in design and construction of infrastructure similar to that proposed in the project.   Each mentor is subject to approval by EWB-USA project managers.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Agriculture,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improved stoves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, computer systems, and other similar projects.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rajan Pro"/>
              </a:rPr>
              <a:t>Role of the Mentor: </a:t>
            </a:r>
            <a:r>
              <a:rPr lang="en-US" altLang="en-US" u="sng" dirty="0" smtClean="0">
                <a:latin typeface="Trajan Pro"/>
              </a:rPr>
              <a:t>Defined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rajan Pro"/>
              </a:rPr>
              <a:t>Role of the Mentor: </a:t>
            </a:r>
            <a:r>
              <a:rPr lang="en-US" altLang="en-US" u="sng" dirty="0" smtClean="0">
                <a:latin typeface="Trajan Pro"/>
              </a:rPr>
              <a:t>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ajan Pro"/>
              </a:rPr>
              <a:t>Qualifications are evaluated on project by project basis</a:t>
            </a:r>
          </a:p>
          <a:p>
            <a:pPr lvl="1"/>
            <a:r>
              <a:rPr lang="en-US" b="1" dirty="0" smtClean="0">
                <a:latin typeface="Trajan Pro"/>
              </a:rPr>
              <a:t>Design experience </a:t>
            </a:r>
            <a:r>
              <a:rPr lang="en-US" sz="2400" dirty="0" smtClean="0">
                <a:latin typeface="Trajan Pro"/>
              </a:rPr>
              <a:t>in the technology that the project is using. One qualified mentor must travel on each trip.</a:t>
            </a:r>
          </a:p>
          <a:p>
            <a:pPr lvl="1"/>
            <a:r>
              <a:rPr lang="en-US" b="1" dirty="0" smtClean="0">
                <a:latin typeface="Trajan Pro"/>
              </a:rPr>
              <a:t>Construction experience </a:t>
            </a:r>
            <a:r>
              <a:rPr lang="en-US" sz="2400" dirty="0" smtClean="0">
                <a:latin typeface="Trajan Pro"/>
              </a:rPr>
              <a:t>that is relevant for the project at hand. Equivalent of two years construction experience</a:t>
            </a:r>
          </a:p>
          <a:p>
            <a:pPr lvl="1"/>
            <a:r>
              <a:rPr lang="en-US" b="1" dirty="0" smtClean="0">
                <a:latin typeface="Trajan Pro"/>
              </a:rPr>
              <a:t>International development </a:t>
            </a:r>
            <a:r>
              <a:rPr lang="en-US" sz="2400" dirty="0" smtClean="0">
                <a:latin typeface="Trajan Pro"/>
              </a:rPr>
              <a:t>relevant to work EWB-USA does. Equivalent of 2 full-time years with 3 months of in-country work.</a:t>
            </a:r>
            <a:endParaRPr lang="en-US" dirty="0">
              <a:latin typeface="Traja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rajan Pro"/>
              </a:rPr>
              <a:t>Role of the Mentor: </a:t>
            </a:r>
            <a:r>
              <a:rPr lang="en-US" altLang="en-US" u="sng" dirty="0" smtClean="0">
                <a:latin typeface="Trajan Pro"/>
              </a:rPr>
              <a:t>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EWB-USA carries “errors and omissions” insurance to protect Mentors from professional liability. </a:t>
            </a:r>
          </a:p>
          <a:p>
            <a:r>
              <a:rPr lang="en-US" dirty="0" smtClean="0"/>
              <a:t>EWB-USA also carries commercial general liability insurance that covers Mentors and other EWB-USA members traveling on trips.</a:t>
            </a:r>
          </a:p>
          <a:p>
            <a:r>
              <a:rPr lang="en-US" dirty="0" smtClean="0"/>
              <a:t>Only for EWB-USA members who are approved for travel on approved trips.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rajan Pro"/>
              </a:rPr>
              <a:t>Role of the Advisor: Un-</a:t>
            </a:r>
            <a:r>
              <a:rPr lang="en-US" altLang="en-US" sz="3600" u="sng" dirty="0" smtClean="0">
                <a:latin typeface="Trajan Pro"/>
              </a:rPr>
              <a:t>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student chapters must have a </a:t>
            </a:r>
            <a:r>
              <a:rPr lang="en-US" b="1" dirty="0" smtClean="0"/>
              <a:t>faculty advisor</a:t>
            </a:r>
            <a:r>
              <a:rPr lang="en-US" dirty="0" smtClean="0"/>
              <a:t> to help guide the overall functionality of the chapter</a:t>
            </a:r>
          </a:p>
          <a:p>
            <a:r>
              <a:rPr lang="en-US" dirty="0" smtClean="0"/>
              <a:t>Faculty advisors should be an </a:t>
            </a:r>
            <a:r>
              <a:rPr lang="en-US" b="1" dirty="0" smtClean="0"/>
              <a:t>advocate</a:t>
            </a:r>
            <a:r>
              <a:rPr lang="en-US" dirty="0" smtClean="0"/>
              <a:t> for the student chapter in a university setting and engaging with university personnel </a:t>
            </a:r>
          </a:p>
          <a:p>
            <a:r>
              <a:rPr lang="en-US" dirty="0" smtClean="0"/>
              <a:t>Depending on the project requirements the faculty advisor can serve on the </a:t>
            </a:r>
            <a:r>
              <a:rPr lang="en-US" b="1" dirty="0" smtClean="0"/>
              <a:t>Mentor Team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rajan Pro"/>
              </a:rPr>
              <a:t>Role of the Advisor: Un-</a:t>
            </a:r>
            <a:r>
              <a:rPr lang="en-US" altLang="en-US" sz="3600" u="sng" dirty="0" smtClean="0">
                <a:latin typeface="Trajan Pro"/>
              </a:rPr>
              <a:t>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Depth of involvement by the advisor varies greatly between chapter. Not controlled by EWB-USA</a:t>
            </a:r>
          </a:p>
          <a:p>
            <a:pPr lvl="1"/>
            <a:r>
              <a:rPr lang="en-US" sz="2400" dirty="0" smtClean="0"/>
              <a:t>Students and advisor should discuss roles and responsibilities upfront</a:t>
            </a:r>
          </a:p>
          <a:p>
            <a:pPr lvl="1"/>
            <a:r>
              <a:rPr lang="en-US" sz="2400" dirty="0" smtClean="0"/>
              <a:t>Chapters must engage advisor to keep them up to date on chapter</a:t>
            </a:r>
          </a:p>
          <a:p>
            <a:pPr lvl="1"/>
            <a:r>
              <a:rPr lang="en-US" sz="2400" dirty="0" smtClean="0"/>
              <a:t>If possible keep two faculty members involved instead of one solo advisor</a:t>
            </a:r>
          </a:p>
          <a:p>
            <a:r>
              <a:rPr lang="en-US" sz="2800" dirty="0" smtClean="0"/>
              <a:t>Chapter advisors have a great impact on the chapter as a whole and on the student/mentor relationship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Trajan Pro"/>
              </a:rPr>
              <a:t>The Importance of this </a:t>
            </a:r>
            <a:r>
              <a:rPr lang="en-US" sz="3200" u="sng" dirty="0" smtClean="0">
                <a:latin typeface="Trajan Pro"/>
              </a:rPr>
              <a:t>Relationship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Trajan Pro"/>
              </a:rPr>
              <a:t>Strong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rajan Pro"/>
              </a:rPr>
              <a:t>EWB-USA project model dependent on working relationship between the mentor and student groups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Trajan Pro"/>
              </a:rPr>
              <a:t>Responsible Leaders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rajan Pro"/>
              </a:rPr>
              <a:t>Instill critical thinking,  teach to recognize problems or address concerns before moving forward in the project process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Trajan Pro"/>
              </a:rPr>
              <a:t>Develop Partnerships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rajan Pro"/>
              </a:rPr>
              <a:t>Most issues are a result of miscommunication or not having a clear expectations from the beginning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1527</Words>
  <Application>Microsoft Office PowerPoint</Application>
  <PresentationFormat>On-screen Show (4:3)</PresentationFormat>
  <Paragraphs>191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Objectives</vt:lpstr>
      <vt:lpstr>Role of the Mentor: Defined</vt:lpstr>
      <vt:lpstr>Role of the Mentor: Defined</vt:lpstr>
      <vt:lpstr>Role of the Mentor: Defined</vt:lpstr>
      <vt:lpstr>Role of the Mentor: Liability</vt:lpstr>
      <vt:lpstr>Role of the Advisor: Un-Defined</vt:lpstr>
      <vt:lpstr>Role of the Advisor: Un-Defined</vt:lpstr>
      <vt:lpstr>The Importance of this Relationship</vt:lpstr>
      <vt:lpstr>Developing perspective:  what mentors SAY &amp; What Students SAY</vt:lpstr>
      <vt:lpstr>Mentors Say: It’s awesome to be a mentor because…</vt:lpstr>
      <vt:lpstr>Mentors Say:  It’s awesome to be a mentor because…</vt:lpstr>
      <vt:lpstr>Mentors Say:  It can be challenging because…</vt:lpstr>
      <vt:lpstr>Mentors Say:  It can be challenging because…</vt:lpstr>
      <vt:lpstr>Common Gripes from Student Groups</vt:lpstr>
      <vt:lpstr>Common Gripes from Mentors </vt:lpstr>
      <vt:lpstr>PowerPoint Presentation</vt:lpstr>
      <vt:lpstr>What a strong mentor does NOT do</vt:lpstr>
      <vt:lpstr>What it means to be a Strong Mentor</vt:lpstr>
      <vt:lpstr>Student Perspective:  What they want in a mentor</vt:lpstr>
      <vt:lpstr>Professional Perspective:  What they want in a student group</vt:lpstr>
      <vt:lpstr>Mentor / Project Team Relationship: When it all Goes Right!</vt:lpstr>
      <vt:lpstr>Resources for Mentoring</vt:lpstr>
      <vt:lpstr>Questions?</vt:lpstr>
    </vt:vector>
  </TitlesOfParts>
  <Company>CDM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The Role of the Professional Mentor</dc:title>
  <dc:creator>Gagenjl</dc:creator>
  <cp:lastModifiedBy>Jonathan Mead</cp:lastModifiedBy>
  <cp:revision>134</cp:revision>
  <cp:lastPrinted>2013-10-04T14:28:31Z</cp:lastPrinted>
  <dcterms:created xsi:type="dcterms:W3CDTF">2013-09-16T13:53:14Z</dcterms:created>
  <dcterms:modified xsi:type="dcterms:W3CDTF">2014-07-16T11:39:06Z</dcterms:modified>
</cp:coreProperties>
</file>